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3D5B9C"/>
    <a:srgbClr val="8F8F8F"/>
    <a:srgbClr val="B90005"/>
    <a:srgbClr val="0A1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8EBD0AB-BCBB-0118-5A80-DA7347617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FCE9EE-D300-DE8D-B423-0568C23473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C7B17-1A89-43CE-83E6-B5D9BEA54F58}" type="datetimeFigureOut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AFDCC3-6924-C76E-BE17-936ABBF78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DAAFA3-AD89-91A2-3F7F-2906198481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15C7-A97D-4CA9-BF79-D1804787A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11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AEFEA-1FD0-4564-BFBC-3007BDECC2E2}" type="datetimeFigureOut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7A840-B931-45C3-B348-E95BF93FE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8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44BA0-D725-D004-8FFA-C66E9FE53C52}"/>
              </a:ext>
            </a:extLst>
          </p:cNvPr>
          <p:cNvSpPr/>
          <p:nvPr userDrawn="1"/>
        </p:nvSpPr>
        <p:spPr>
          <a:xfrm>
            <a:off x="0" y="3524623"/>
            <a:ext cx="12192000" cy="3333377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4E00A-C976-3478-5434-F4F72E5803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0001" y="5930338"/>
            <a:ext cx="8348385" cy="548084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이름을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1C42AFF-31BB-3DBA-135C-EAD2F5418E0C}"/>
              </a:ext>
            </a:extLst>
          </p:cNvPr>
          <p:cNvCxnSpPr/>
          <p:nvPr userDrawn="1"/>
        </p:nvCxnSpPr>
        <p:spPr>
          <a:xfrm>
            <a:off x="6172200" y="6478422"/>
            <a:ext cx="575618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8" name="그림 37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E6C6C0F2-1658-D905-877A-B756102680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65993"/>
            <a:ext cx="5639768" cy="2846238"/>
          </a:xfrm>
          <a:prstGeom prst="rect">
            <a:avLst/>
          </a:prstGeom>
        </p:spPr>
      </p:pic>
      <p:sp>
        <p:nvSpPr>
          <p:cNvPr id="42" name="제목 41">
            <a:extLst>
              <a:ext uri="{FF2B5EF4-FFF2-40B4-BE49-F238E27FC236}">
                <a16:creationId xmlns:a16="http://schemas.microsoft.com/office/drawing/2014/main" id="{0F2CAB11-06C9-B8E7-8652-D763267BD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386" y="5192303"/>
            <a:ext cx="6731000" cy="734142"/>
          </a:xfrm>
        </p:spPr>
        <p:txBody>
          <a:bodyPr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defRPr>
            </a:lvl1pPr>
          </a:lstStyle>
          <a:p>
            <a:r>
              <a:rPr lang="ko-KR" altLang="en-US" dirty="0"/>
              <a:t>미팅 날짜 입력</a:t>
            </a:r>
          </a:p>
        </p:txBody>
      </p:sp>
    </p:spTree>
    <p:extLst>
      <p:ext uri="{BB962C8B-B14F-4D97-AF65-F5344CB8AC3E}">
        <p14:creationId xmlns:p14="http://schemas.microsoft.com/office/powerpoint/2010/main" val="228282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F33F91-796E-F7B4-F82E-AB32AD043907}"/>
              </a:ext>
            </a:extLst>
          </p:cNvPr>
          <p:cNvSpPr/>
          <p:nvPr userDrawn="1"/>
        </p:nvSpPr>
        <p:spPr>
          <a:xfrm>
            <a:off x="3606800" y="0"/>
            <a:ext cx="8585200" cy="6858000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8827371D-2C35-EAB2-F2AE-F8C2F2713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6" name="제목 123">
            <a:extLst>
              <a:ext uri="{FF2B5EF4-FFF2-40B4-BE49-F238E27FC236}">
                <a16:creationId xmlns:a16="http://schemas.microsoft.com/office/drawing/2014/main" id="{C27ED4FF-0490-4162-31DD-908E7742E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7" name="텍스트 개체 틀 132">
            <a:extLst>
              <a:ext uri="{FF2B5EF4-FFF2-40B4-BE49-F238E27FC236}">
                <a16:creationId xmlns:a16="http://schemas.microsoft.com/office/drawing/2014/main" id="{E0CA3AB4-F1D1-C555-B497-7280E413BC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8" name="텍스트 개체 틀 132">
            <a:extLst>
              <a:ext uri="{FF2B5EF4-FFF2-40B4-BE49-F238E27FC236}">
                <a16:creationId xmlns:a16="http://schemas.microsoft.com/office/drawing/2014/main" id="{1CAE7D92-967F-7EE7-02AC-B0B318254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9" name="텍스트 개체 틀 132">
            <a:extLst>
              <a:ext uri="{FF2B5EF4-FFF2-40B4-BE49-F238E27FC236}">
                <a16:creationId xmlns:a16="http://schemas.microsoft.com/office/drawing/2014/main" id="{6A089ADA-80D4-26B9-673B-44D1690099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0" name="텍스트 개체 틀 132">
            <a:extLst>
              <a:ext uri="{FF2B5EF4-FFF2-40B4-BE49-F238E27FC236}">
                <a16:creationId xmlns:a16="http://schemas.microsoft.com/office/drawing/2014/main" id="{F714C85F-A6A2-88F8-7BED-CE1487FF1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1" name="텍스트 개체 틀 132">
            <a:extLst>
              <a:ext uri="{FF2B5EF4-FFF2-40B4-BE49-F238E27FC236}">
                <a16:creationId xmlns:a16="http://schemas.microsoft.com/office/drawing/2014/main" id="{2A34D2FE-9127-AB1B-CB6E-E82D3C0C89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2" name="텍스트 개체 틀 140">
            <a:extLst>
              <a:ext uri="{FF2B5EF4-FFF2-40B4-BE49-F238E27FC236}">
                <a16:creationId xmlns:a16="http://schemas.microsoft.com/office/drawing/2014/main" id="{E97C8DFB-6E5D-6A54-71E0-64434DCCD9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3" name="텍스트 개체 틀 140">
            <a:extLst>
              <a:ext uri="{FF2B5EF4-FFF2-40B4-BE49-F238E27FC236}">
                <a16:creationId xmlns:a16="http://schemas.microsoft.com/office/drawing/2014/main" id="{810D75F9-CEF8-F990-94D5-E3803DDB74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" name="텍스트 개체 틀 140">
            <a:extLst>
              <a:ext uri="{FF2B5EF4-FFF2-40B4-BE49-F238E27FC236}">
                <a16:creationId xmlns:a16="http://schemas.microsoft.com/office/drawing/2014/main" id="{DEDDC154-F09F-9E97-CA1E-C37E4A39FC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5" name="텍스트 개체 틀 140">
            <a:extLst>
              <a:ext uri="{FF2B5EF4-FFF2-40B4-BE49-F238E27FC236}">
                <a16:creationId xmlns:a16="http://schemas.microsoft.com/office/drawing/2014/main" id="{AB12217B-5F25-2DDC-487D-FF746327D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6" name="텍스트 개체 틀 140">
            <a:extLst>
              <a:ext uri="{FF2B5EF4-FFF2-40B4-BE49-F238E27FC236}">
                <a16:creationId xmlns:a16="http://schemas.microsoft.com/office/drawing/2014/main" id="{CDE23B3A-CF32-C298-6DDB-10AF11D958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7" name="텍스트 개체 틀 140">
            <a:extLst>
              <a:ext uri="{FF2B5EF4-FFF2-40B4-BE49-F238E27FC236}">
                <a16:creationId xmlns:a16="http://schemas.microsoft.com/office/drawing/2014/main" id="{7632AA23-D3C8-44EA-D81D-D0CA1C9D2C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0063C6-1C67-CEED-E6BC-8FB432C44E69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23D2D-09D1-1886-E950-F1C41BD1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446CB-6E7C-B57B-3390-3FBF957F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1DE4E-3726-CBEE-0357-91478A74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81D8-36AB-467C-8431-70E1FA902C5E}" type="datetime1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63580-8B5F-2C83-AFB2-6217867A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6372-186E-2B3D-C64B-30EC909D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30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7C715-3113-B5E2-ACE0-8B202F0F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EE09C-BB41-D464-BF2A-EFB3415C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9A39AF-3791-874B-EA82-49A1E8E5F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8DF98-0CD5-0CF1-2615-26DF8B71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FEC2-4B64-4D69-BB65-0F6A21894B39}" type="datetime1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28824-0EB3-661A-5569-DC2781B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27A95-3EDC-3192-2AB3-962C83A2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50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16B85-F993-09E6-94A1-BC76AAFD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313003-D7FD-C439-311C-96176CC6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72C6-1A6D-4DF4-9DB1-118B35AF9F82}" type="datetime1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4E8E0B-FADE-8F4E-4E9C-63D85052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F6DCA1-E78A-730E-15F0-5E082E2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AD54A7-7A9D-C322-A3B3-1B9FEB22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D713-56E3-400C-8B92-6462C9332D3D}" type="datetime1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A1377-5A68-F602-A3D6-241B2D94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48D17-D532-FF24-1A67-8E540ABA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73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446AA-12AC-90F0-AE03-88AA6E501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6629C-57B8-77B6-2DDD-DE19035C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8C40E-6FA9-F4FF-481C-2428F1E4B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675F0-2AF0-C09E-2935-97255D89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F007-AFD6-4C61-A0B0-483FF601CEA2}" type="datetime1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E0EF1A-E7DD-59FF-904E-EE30A97F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02FEB-492D-C976-32C8-1DCA32A4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73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FF740-E263-5DF1-1218-605F823DB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D17B99-7173-4ABC-8FA4-B406894C9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C456D-1F15-F2F4-2B6B-C8941CB5D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5F1603-AD4C-74DD-EA33-4B83FAA0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1DFF-7F65-4AD7-A72F-C83E75650CF3}" type="datetime1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FAD07-6D5C-2C4D-93B7-CDA775FA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F45116-4F97-09A9-818E-63833B5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F3173-C290-5793-D759-CFE67FFB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ADBBE0-EB41-5325-CC99-5F9B4267D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1E3E4-3FFA-9736-3772-40991B46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8B2E-171C-4CEA-8810-C9117E2394EC}" type="datetime1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2AE36-F529-1966-587D-7967B1AE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7D259-D3E5-E330-ACBF-E0C7060D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52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FF0ED8-B70A-3A81-EDCB-E717C6976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76DC81-5757-850C-F818-05F09CC12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B23F1-58CD-7930-D3F5-32C1F352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8806-DB14-404D-8171-7B1B76E89300}" type="datetime1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6262A-EFE4-F387-427D-EC7847F7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8E075-BE1E-9EDF-1B3D-E0CC4D33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4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</p:cNvCxnSpPr>
          <p:nvPr userDrawn="1"/>
        </p:nvCxnSpPr>
        <p:spPr>
          <a:xfrm>
            <a:off x="361950" y="5782583"/>
            <a:ext cx="114681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3C2B4CF-08D1-61F2-EDD1-132ACE9C92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50" y="5918200"/>
            <a:ext cx="11055350" cy="742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설명을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7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05FB74B1-747C-467F-D9F4-1E3826802F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950" y="1813615"/>
            <a:ext cx="7029450" cy="41653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513583A-2964-A858-4845-A2E81ED7F2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2501" y="1813358"/>
            <a:ext cx="4279900" cy="4165600"/>
          </a:xfrm>
        </p:spPr>
        <p:txBody>
          <a:bodyPr>
            <a:normAutofit/>
          </a:bodyPr>
          <a:lstStyle>
            <a:lvl1pPr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그림에</a:t>
            </a:r>
            <a:r>
              <a:rPr lang="en-US" altLang="ko-KR" dirty="0"/>
              <a:t> </a:t>
            </a:r>
            <a:r>
              <a:rPr lang="ko-KR" altLang="en-US" dirty="0"/>
              <a:t>대한 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6931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D36F0-C8F1-16A8-691B-22E937A2FDBE}"/>
              </a:ext>
            </a:extLst>
          </p:cNvPr>
          <p:cNvSpPr/>
          <p:nvPr userDrawn="1"/>
        </p:nvSpPr>
        <p:spPr>
          <a:xfrm>
            <a:off x="0" y="1568384"/>
            <a:ext cx="7628544" cy="47484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5" name="미디어 개체 틀 4">
            <a:extLst>
              <a:ext uri="{FF2B5EF4-FFF2-40B4-BE49-F238E27FC236}">
                <a16:creationId xmlns:a16="http://schemas.microsoft.com/office/drawing/2014/main" id="{1742E20A-BECD-5917-33FE-5AD530212803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1568383"/>
            <a:ext cx="7628545" cy="429027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77F2FB3D-A623-2D69-607F-7D4A73C1C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930516"/>
            <a:ext cx="7628544" cy="36512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영상 제목 입력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0323CDC9-8356-FBDA-7E0C-7954873F8E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72400" y="1568381"/>
            <a:ext cx="4057650" cy="4361917"/>
          </a:xfrm>
        </p:spPr>
        <p:txBody>
          <a:bodyPr>
            <a:normAutofit/>
          </a:bodyPr>
          <a:lstStyle>
            <a:lvl1pPr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영상에</a:t>
            </a:r>
            <a:r>
              <a:rPr lang="en-US" altLang="ko-KR" dirty="0"/>
              <a:t> </a:t>
            </a:r>
            <a:r>
              <a:rPr lang="ko-KR" altLang="en-US" dirty="0"/>
              <a:t>대한 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9092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379599" y="386721"/>
            <a:ext cx="9356538" cy="45719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8777102" y="386721"/>
            <a:ext cx="30352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858"/>
            <a:ext cx="11088501" cy="55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379599" y="386721"/>
            <a:ext cx="9356538" cy="45719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8777102" y="386721"/>
            <a:ext cx="30352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9" y="6053984"/>
            <a:ext cx="1202329" cy="6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7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9C28DE0-5DA6-55E9-FED8-3E62C4DE25EB}"/>
              </a:ext>
            </a:extLst>
          </p:cNvPr>
          <p:cNvSpPr/>
          <p:nvPr userDrawn="1"/>
        </p:nvSpPr>
        <p:spPr>
          <a:xfrm>
            <a:off x="3606800" y="0"/>
            <a:ext cx="8585200" cy="6858000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1DC33E4-9B4A-5D59-7A0C-E277CBD565C9}"/>
              </a:ext>
            </a:extLst>
          </p:cNvPr>
          <p:cNvSpPr/>
          <p:nvPr userDrawn="1"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7" name="그림 116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2685D226-5374-9DC9-8A68-2DCD59A46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124" name="제목 123">
            <a:extLst>
              <a:ext uri="{FF2B5EF4-FFF2-40B4-BE49-F238E27FC236}">
                <a16:creationId xmlns:a16="http://schemas.microsoft.com/office/drawing/2014/main" id="{FBA234E1-2408-7FF0-E23E-7B211F753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33" name="텍스트 개체 틀 132">
            <a:extLst>
              <a:ext uri="{FF2B5EF4-FFF2-40B4-BE49-F238E27FC236}">
                <a16:creationId xmlns:a16="http://schemas.microsoft.com/office/drawing/2014/main" id="{B6BDA5E2-DA64-618B-2962-B374D93839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34" name="텍스트 개체 틀 132">
            <a:extLst>
              <a:ext uri="{FF2B5EF4-FFF2-40B4-BE49-F238E27FC236}">
                <a16:creationId xmlns:a16="http://schemas.microsoft.com/office/drawing/2014/main" id="{4C21673D-BB4F-93B0-E201-8A979E42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35" name="텍스트 개체 틀 132">
            <a:extLst>
              <a:ext uri="{FF2B5EF4-FFF2-40B4-BE49-F238E27FC236}">
                <a16:creationId xmlns:a16="http://schemas.microsoft.com/office/drawing/2014/main" id="{EDA5BEF7-20A7-181A-EDF9-D6E87B75B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36" name="텍스트 개체 틀 132">
            <a:extLst>
              <a:ext uri="{FF2B5EF4-FFF2-40B4-BE49-F238E27FC236}">
                <a16:creationId xmlns:a16="http://schemas.microsoft.com/office/drawing/2014/main" id="{F5558A42-7201-111D-50E5-A25220EC3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37" name="텍스트 개체 틀 132">
            <a:extLst>
              <a:ext uri="{FF2B5EF4-FFF2-40B4-BE49-F238E27FC236}">
                <a16:creationId xmlns:a16="http://schemas.microsoft.com/office/drawing/2014/main" id="{CB59C18D-A704-BF8D-EC1E-1608EF52E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41" name="텍스트 개체 틀 140">
            <a:extLst>
              <a:ext uri="{FF2B5EF4-FFF2-40B4-BE49-F238E27FC236}">
                <a16:creationId xmlns:a16="http://schemas.microsoft.com/office/drawing/2014/main" id="{1BB7C4DB-61FC-3038-F5EB-496E82D691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2" name="텍스트 개체 틀 140">
            <a:extLst>
              <a:ext uri="{FF2B5EF4-FFF2-40B4-BE49-F238E27FC236}">
                <a16:creationId xmlns:a16="http://schemas.microsoft.com/office/drawing/2014/main" id="{6BFD30C2-59D6-3A8D-BA58-F18224FBD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3" name="텍스트 개체 틀 140">
            <a:extLst>
              <a:ext uri="{FF2B5EF4-FFF2-40B4-BE49-F238E27FC236}">
                <a16:creationId xmlns:a16="http://schemas.microsoft.com/office/drawing/2014/main" id="{9B01DD53-1AA7-0101-B2F4-CE6BCF0BCB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4" name="텍스트 개체 틀 140">
            <a:extLst>
              <a:ext uri="{FF2B5EF4-FFF2-40B4-BE49-F238E27FC236}">
                <a16:creationId xmlns:a16="http://schemas.microsoft.com/office/drawing/2014/main" id="{D9F2EEA8-3730-72FE-61C8-51E57C00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5" name="텍스트 개체 틀 140">
            <a:extLst>
              <a:ext uri="{FF2B5EF4-FFF2-40B4-BE49-F238E27FC236}">
                <a16:creationId xmlns:a16="http://schemas.microsoft.com/office/drawing/2014/main" id="{DD09131C-F743-ABD3-92F6-5CB2DA337E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6" name="텍스트 개체 틀 140">
            <a:extLst>
              <a:ext uri="{FF2B5EF4-FFF2-40B4-BE49-F238E27FC236}">
                <a16:creationId xmlns:a16="http://schemas.microsoft.com/office/drawing/2014/main" id="{151F1205-8317-677A-3D8D-66814036E0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B3AA4CA-2F9C-6137-8683-2639CF6ACB22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1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1DC33E4-9B4A-5D59-7A0C-E277CBD565C9}"/>
              </a:ext>
            </a:extLst>
          </p:cNvPr>
          <p:cNvSpPr/>
          <p:nvPr userDrawn="1"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7" name="그림 116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2685D226-5374-9DC9-8A68-2DCD59A46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124" name="제목 123">
            <a:extLst>
              <a:ext uri="{FF2B5EF4-FFF2-40B4-BE49-F238E27FC236}">
                <a16:creationId xmlns:a16="http://schemas.microsoft.com/office/drawing/2014/main" id="{FBA234E1-2408-7FF0-E23E-7B211F753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33" name="텍스트 개체 틀 132">
            <a:extLst>
              <a:ext uri="{FF2B5EF4-FFF2-40B4-BE49-F238E27FC236}">
                <a16:creationId xmlns:a16="http://schemas.microsoft.com/office/drawing/2014/main" id="{B6BDA5E2-DA64-618B-2962-B374D93839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34" name="텍스트 개체 틀 132">
            <a:extLst>
              <a:ext uri="{FF2B5EF4-FFF2-40B4-BE49-F238E27FC236}">
                <a16:creationId xmlns:a16="http://schemas.microsoft.com/office/drawing/2014/main" id="{4C21673D-BB4F-93B0-E201-8A979E42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35" name="텍스트 개체 틀 132">
            <a:extLst>
              <a:ext uri="{FF2B5EF4-FFF2-40B4-BE49-F238E27FC236}">
                <a16:creationId xmlns:a16="http://schemas.microsoft.com/office/drawing/2014/main" id="{EDA5BEF7-20A7-181A-EDF9-D6E87B75B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36" name="텍스트 개체 틀 132">
            <a:extLst>
              <a:ext uri="{FF2B5EF4-FFF2-40B4-BE49-F238E27FC236}">
                <a16:creationId xmlns:a16="http://schemas.microsoft.com/office/drawing/2014/main" id="{F5558A42-7201-111D-50E5-A25220EC3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37" name="텍스트 개체 틀 132">
            <a:extLst>
              <a:ext uri="{FF2B5EF4-FFF2-40B4-BE49-F238E27FC236}">
                <a16:creationId xmlns:a16="http://schemas.microsoft.com/office/drawing/2014/main" id="{CB59C18D-A704-BF8D-EC1E-1608EF52E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41" name="텍스트 개체 틀 140">
            <a:extLst>
              <a:ext uri="{FF2B5EF4-FFF2-40B4-BE49-F238E27FC236}">
                <a16:creationId xmlns:a16="http://schemas.microsoft.com/office/drawing/2014/main" id="{1BB7C4DB-61FC-3038-F5EB-496E82D691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2" name="텍스트 개체 틀 140">
            <a:extLst>
              <a:ext uri="{FF2B5EF4-FFF2-40B4-BE49-F238E27FC236}">
                <a16:creationId xmlns:a16="http://schemas.microsoft.com/office/drawing/2014/main" id="{6BFD30C2-59D6-3A8D-BA58-F18224FBD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3" name="텍스트 개체 틀 140">
            <a:extLst>
              <a:ext uri="{FF2B5EF4-FFF2-40B4-BE49-F238E27FC236}">
                <a16:creationId xmlns:a16="http://schemas.microsoft.com/office/drawing/2014/main" id="{9B01DD53-1AA7-0101-B2F4-CE6BCF0BCB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4" name="텍스트 개체 틀 140">
            <a:extLst>
              <a:ext uri="{FF2B5EF4-FFF2-40B4-BE49-F238E27FC236}">
                <a16:creationId xmlns:a16="http://schemas.microsoft.com/office/drawing/2014/main" id="{D9F2EEA8-3730-72FE-61C8-51E57C00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5" name="텍스트 개체 틀 140">
            <a:extLst>
              <a:ext uri="{FF2B5EF4-FFF2-40B4-BE49-F238E27FC236}">
                <a16:creationId xmlns:a16="http://schemas.microsoft.com/office/drawing/2014/main" id="{DD09131C-F743-ABD3-92F6-5CB2DA337E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6" name="텍스트 개체 틀 140">
            <a:extLst>
              <a:ext uri="{FF2B5EF4-FFF2-40B4-BE49-F238E27FC236}">
                <a16:creationId xmlns:a16="http://schemas.microsoft.com/office/drawing/2014/main" id="{151F1205-8317-677A-3D8D-66814036E0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B3AA4CA-2F9C-6137-8683-2639CF6ACB22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3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BD97D0-9F35-EC3D-CD21-DB93256C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0F94C7-AF02-2784-2BD1-1F6AFBC8E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BE0C4-0CB5-A810-460E-B29DF6061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8FDE8-EC5A-406B-AB21-EBA993C600AD}" type="datetime1">
              <a:rPr lang="ko-KR" altLang="en-US" smtClean="0"/>
              <a:t>2025-03-15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1A9DD7-C2B5-3F67-EBC6-C414FF7ED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09683-4EC5-63F3-0C35-0B6FAFC6E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8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6" r:id="rId3"/>
    <p:sldLayoutId id="2147483662" r:id="rId4"/>
    <p:sldLayoutId id="2147483663" r:id="rId5"/>
    <p:sldLayoutId id="2147483664" r:id="rId6"/>
    <p:sldLayoutId id="2147483665" r:id="rId7"/>
    <p:sldLayoutId id="2147483651" r:id="rId8"/>
    <p:sldLayoutId id="2147483661" r:id="rId9"/>
    <p:sldLayoutId id="2147483660" r:id="rId10"/>
    <p:sldLayoutId id="2147483650" r:id="rId11"/>
    <p:sldLayoutId id="2147483652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E464E9F-C43B-6E93-460F-CF59D8497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조민우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108079-0DE7-ED1D-6B0C-6D8F7A70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25.03.13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08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E919B-9FE5-BCC9-29C8-092DB271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딥러닝 기초 </a:t>
            </a:r>
            <a:r>
              <a:rPr lang="en-US" altLang="ko-KR" b="1" dirty="0"/>
              <a:t>4, 5</a:t>
            </a:r>
            <a:r>
              <a:rPr lang="ko-KR" altLang="en-US" b="1" dirty="0"/>
              <a:t>강 수강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1FC48-84FC-CBBB-FF86-1129C0FAC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4, 5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0F008-3EAC-410A-F03D-E9927793BB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AEC46-97DC-D894-0578-6286543A1C44}"/>
              </a:ext>
            </a:extLst>
          </p:cNvPr>
          <p:cNvSpPr txBox="1"/>
          <p:nvPr/>
        </p:nvSpPr>
        <p:spPr>
          <a:xfrm>
            <a:off x="462939" y="4987086"/>
            <a:ext cx="4982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</a:t>
            </a:r>
            <a:r>
              <a:rPr lang="ko-KR" altLang="en-US" sz="1400" b="1" dirty="0"/>
              <a:t>강에서는 딥러닝 상의 가중치를 </a:t>
            </a:r>
            <a:r>
              <a:rPr lang="en-US" altLang="ko-KR" sz="1400" b="1" dirty="0"/>
              <a:t>back propagation </a:t>
            </a:r>
            <a:r>
              <a:rPr lang="ko-KR" altLang="en-US" sz="1400" b="1" dirty="0"/>
              <a:t>방식으로 정확성을 높일 수 있는 방향으로 수정하는 방식을 학습했습니다</a:t>
            </a:r>
            <a:r>
              <a:rPr lang="en-US" altLang="ko-KR" sz="1400" b="1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6C0E4-06DD-EC99-213D-3EA9FD13E4EC}"/>
              </a:ext>
            </a:extLst>
          </p:cNvPr>
          <p:cNvSpPr txBox="1"/>
          <p:nvPr/>
        </p:nvSpPr>
        <p:spPr>
          <a:xfrm>
            <a:off x="6456512" y="5044449"/>
            <a:ext cx="49149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</a:t>
            </a:r>
            <a:r>
              <a:rPr lang="ko-KR" altLang="en-US" sz="1400" b="1" dirty="0"/>
              <a:t>강에서는 </a:t>
            </a:r>
            <a:r>
              <a:rPr lang="en-US" altLang="ko-KR" sz="1400" b="1" dirty="0"/>
              <a:t>CNN(</a:t>
            </a:r>
            <a:r>
              <a:rPr lang="ko-KR" altLang="en-US" sz="1400" b="1" dirty="0" err="1"/>
              <a:t>합성곱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방식에 대해서 학습했습니다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필터를 통해 이미지를 읽고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읽어진 데이터를 쌓아 </a:t>
            </a:r>
            <a:r>
              <a:rPr lang="en-US" altLang="ko-KR" sz="1400" b="1" dirty="0"/>
              <a:t>activation map</a:t>
            </a:r>
            <a:r>
              <a:rPr lang="ko-KR" altLang="en-US" sz="1400" b="1" dirty="0"/>
              <a:t>을 구성하는 것을 학습했습니다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이외에도 </a:t>
            </a:r>
            <a:r>
              <a:rPr lang="en-US" altLang="ko-KR" sz="1400" b="1" dirty="0"/>
              <a:t>stride</a:t>
            </a:r>
            <a:r>
              <a:rPr lang="ko-KR" altLang="en-US" sz="1400" b="1" dirty="0"/>
              <a:t>를 활용하는 방법이나 </a:t>
            </a:r>
            <a:r>
              <a:rPr lang="en-US" altLang="ko-KR" sz="1400" b="1" dirty="0"/>
              <a:t>pooling</a:t>
            </a:r>
            <a:r>
              <a:rPr lang="ko-KR" altLang="en-US" sz="1400" b="1" dirty="0"/>
              <a:t>으로 사이즈 자체를 줄이는 방법에 대해서도 학습했습니다</a:t>
            </a:r>
            <a:r>
              <a:rPr lang="en-US" altLang="ko-KR" sz="1400" b="1" dirty="0"/>
              <a:t>.  </a:t>
            </a:r>
          </a:p>
        </p:txBody>
      </p:sp>
      <p:pic>
        <p:nvPicPr>
          <p:cNvPr id="9" name="그림 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381257-8E55-9FDB-0B64-3C9AF70B8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1" y="1690763"/>
            <a:ext cx="5446486" cy="3025825"/>
          </a:xfrm>
          <a:prstGeom prst="rect">
            <a:avLst/>
          </a:prstGeom>
        </p:spPr>
      </p:pic>
      <p:pic>
        <p:nvPicPr>
          <p:cNvPr id="11" name="그림 10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2911C1-827A-720A-6DC3-1C4E8E690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92" y="1313542"/>
            <a:ext cx="6056215" cy="34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3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B6D0A-7027-8D54-82A7-ECDAD4BB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F8CB5-7825-713E-EBFE-4272AA0A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딥러닝 기초 </a:t>
            </a:r>
            <a:r>
              <a:rPr lang="en-US" altLang="ko-KR" b="1" dirty="0"/>
              <a:t>6, 7</a:t>
            </a:r>
            <a:r>
              <a:rPr lang="ko-KR" altLang="en-US" b="1" dirty="0"/>
              <a:t>강 수강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932131-6F3D-C461-BABD-4CEB335E3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6, 7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092F9-9710-CF74-83B4-18653F19BC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E5E8E-4AA8-0CFD-F61E-BFEE5A35CCC6}"/>
              </a:ext>
            </a:extLst>
          </p:cNvPr>
          <p:cNvSpPr txBox="1"/>
          <p:nvPr/>
        </p:nvSpPr>
        <p:spPr>
          <a:xfrm>
            <a:off x="564399" y="5129059"/>
            <a:ext cx="5118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</a:t>
            </a:r>
            <a:r>
              <a:rPr lang="ko-KR" altLang="en-US" sz="1400" b="1" dirty="0"/>
              <a:t>강에서는 신경망 </a:t>
            </a:r>
            <a:r>
              <a:rPr lang="ko-KR" altLang="en-US" sz="1400" b="1" dirty="0" err="1"/>
              <a:t>작업시</a:t>
            </a:r>
            <a:r>
              <a:rPr lang="ko-KR" altLang="en-US" sz="1400" b="1" dirty="0"/>
              <a:t> 정확성을 높이고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안정적인 값을 얻을 수 있게 해주는 방식에 대해서 학습했습니다</a:t>
            </a:r>
            <a:r>
              <a:rPr lang="en-US" altLang="ko-KR" sz="1400" b="1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FA8E2-3639-906B-C26A-37C7CAFF3394}"/>
              </a:ext>
            </a:extLst>
          </p:cNvPr>
          <p:cNvSpPr txBox="1"/>
          <p:nvPr/>
        </p:nvSpPr>
        <p:spPr>
          <a:xfrm>
            <a:off x="6542857" y="5123964"/>
            <a:ext cx="5096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</a:t>
            </a:r>
            <a:r>
              <a:rPr lang="ko-KR" altLang="en-US" sz="1400" b="1" dirty="0"/>
              <a:t>강은 </a:t>
            </a:r>
            <a:r>
              <a:rPr lang="en-US" altLang="ko-KR" sz="1400" b="1" dirty="0"/>
              <a:t>6</a:t>
            </a:r>
            <a:r>
              <a:rPr lang="ko-KR" altLang="en-US" sz="1400" b="1" dirty="0"/>
              <a:t>강에서 더 나아가 최적화 하는 방식들과 그 방식들에 대한 서로 간의 비교하는 것을 학습하였고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또 정규화 하는 방식에 대해서 학습했습니다</a:t>
            </a:r>
            <a:r>
              <a:rPr lang="en-US" altLang="ko-KR" sz="1400" b="1" dirty="0"/>
              <a:t>.</a:t>
            </a:r>
          </a:p>
        </p:txBody>
      </p:sp>
      <p:pic>
        <p:nvPicPr>
          <p:cNvPr id="8" name="그림 7" descr="텍스트, 스크린샷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B1C7BC-B571-D2A8-FD56-EDE44365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43" y="1732783"/>
            <a:ext cx="5672630" cy="3183801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9977C0-2EE5-B2A4-3DD6-D211D0C85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7" y="1732783"/>
            <a:ext cx="5717663" cy="31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ACFB4-A01D-4D91-D3C3-FA3AC5EC6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961C5-9907-73C0-4100-124BCC93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딥러닝 기초 </a:t>
            </a:r>
            <a:r>
              <a:rPr lang="en-US" altLang="ko-KR" b="1" dirty="0"/>
              <a:t>8, 9</a:t>
            </a:r>
            <a:r>
              <a:rPr lang="ko-KR" altLang="en-US" b="1" dirty="0"/>
              <a:t>강 수강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E30DB3-E402-2B7F-D5F9-E2C61DEB4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8, 9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92933-F086-DFAE-B039-DA8E5D2F54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5A423-E41C-9D78-B22D-638169133EC0}"/>
              </a:ext>
            </a:extLst>
          </p:cNvPr>
          <p:cNvSpPr txBox="1"/>
          <p:nvPr/>
        </p:nvSpPr>
        <p:spPr>
          <a:xfrm>
            <a:off x="492577" y="4984056"/>
            <a:ext cx="5352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8</a:t>
            </a:r>
            <a:r>
              <a:rPr lang="ko-KR" altLang="en-US" sz="1400" b="1" dirty="0"/>
              <a:t>강에서는 </a:t>
            </a:r>
            <a:r>
              <a:rPr lang="ko-KR" altLang="en-US" sz="1400" b="1" dirty="0" err="1"/>
              <a:t>딥러닝에</a:t>
            </a:r>
            <a:r>
              <a:rPr lang="ko-KR" altLang="en-US" sz="1400" b="1" dirty="0"/>
              <a:t> 필요한 소프트웨어에 대해서 학습했습니다</a:t>
            </a:r>
            <a:r>
              <a:rPr lang="en-US" altLang="ko-KR" sz="1400" b="1" dirty="0"/>
              <a:t>. </a:t>
            </a:r>
            <a:r>
              <a:rPr lang="ko-KR" altLang="en-US" sz="1400" b="1" dirty="0" err="1"/>
              <a:t>하드웨어적인</a:t>
            </a:r>
            <a:r>
              <a:rPr lang="ko-KR" altLang="en-US" sz="1400" b="1" dirty="0"/>
              <a:t> 부분부터 시작해서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pytorch</a:t>
            </a:r>
            <a:r>
              <a:rPr lang="ko-KR" altLang="en-US" sz="1400" b="1" dirty="0"/>
              <a:t>나 </a:t>
            </a:r>
            <a:r>
              <a:rPr lang="en-US" altLang="ko-KR" sz="1400" b="1" dirty="0" err="1"/>
              <a:t>tensorflw</a:t>
            </a:r>
            <a:r>
              <a:rPr lang="ko-KR" altLang="en-US" sz="1400" b="1" dirty="0"/>
              <a:t>에 관한 간단한 설명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비교 등을 학습했습니다</a:t>
            </a:r>
            <a:r>
              <a:rPr lang="en-US" altLang="ko-KR" sz="1400" b="1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D1B94-A9D5-ED70-4D1B-5B57ED6F20CC}"/>
              </a:ext>
            </a:extLst>
          </p:cNvPr>
          <p:cNvSpPr txBox="1"/>
          <p:nvPr/>
        </p:nvSpPr>
        <p:spPr>
          <a:xfrm>
            <a:off x="6347013" y="5009754"/>
            <a:ext cx="5222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9</a:t>
            </a:r>
            <a:r>
              <a:rPr lang="ko-KR" altLang="en-US" sz="1400" b="1" dirty="0"/>
              <a:t>강에서는 이전에 사용 되었던 </a:t>
            </a:r>
            <a:r>
              <a:rPr lang="en-US" altLang="ko-KR" sz="1400" b="1" dirty="0"/>
              <a:t>CNN </a:t>
            </a:r>
            <a:r>
              <a:rPr lang="ko-KR" altLang="en-US" sz="1400" b="1" dirty="0"/>
              <a:t>모델과 현재 주로 사용되어지고 있는 </a:t>
            </a:r>
            <a:r>
              <a:rPr lang="en-US" altLang="ko-KR" sz="1400" b="1" dirty="0"/>
              <a:t>CNN </a:t>
            </a:r>
            <a:r>
              <a:rPr lang="ko-KR" altLang="en-US" sz="1400" b="1" dirty="0"/>
              <a:t>모델들의 특징과 그 사이의 차이점에 대해서 학습했습니다</a:t>
            </a:r>
            <a:r>
              <a:rPr lang="en-US" altLang="ko-KR" sz="1400" b="1"/>
              <a:t>. </a:t>
            </a:r>
            <a:endParaRPr lang="en-US" altLang="ko-KR" sz="1400" b="1" dirty="0"/>
          </a:p>
        </p:txBody>
      </p:sp>
      <p:pic>
        <p:nvPicPr>
          <p:cNvPr id="8" name="그림 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273F82-DDDB-C5C6-6015-EA964BB5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" y="1619624"/>
            <a:ext cx="5441182" cy="305835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AB92F9-4FA4-16C5-6AFB-40881F772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70234"/>
            <a:ext cx="5522303" cy="31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419B-750C-308F-B240-6C60CE185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86AF8-C627-A089-30BD-072534DC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딥러닝 기초 </a:t>
            </a:r>
            <a:r>
              <a:rPr lang="en-US" altLang="ko-KR" b="1" dirty="0"/>
              <a:t>10</a:t>
            </a:r>
            <a:r>
              <a:rPr lang="ko-KR" altLang="en-US" b="1" dirty="0"/>
              <a:t>강 수강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3076EC-ECAA-19D2-DE4F-E89363763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10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FB40F-B432-E07F-86EE-7AB005E699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BFF00-9F66-18A9-3922-3CC4E2F96CE4}"/>
              </a:ext>
            </a:extLst>
          </p:cNvPr>
          <p:cNvSpPr txBox="1"/>
          <p:nvPr/>
        </p:nvSpPr>
        <p:spPr>
          <a:xfrm>
            <a:off x="6347014" y="2700393"/>
            <a:ext cx="5540186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10</a:t>
            </a:r>
            <a:r>
              <a:rPr lang="ko-KR" altLang="en-US" sz="1400" b="1" dirty="0"/>
              <a:t>강에서는 </a:t>
            </a:r>
            <a:r>
              <a:rPr lang="en-US" altLang="ko-KR" sz="1400" b="1" dirty="0"/>
              <a:t>RNN</a:t>
            </a:r>
            <a:r>
              <a:rPr lang="ko-KR" altLang="en-US" sz="1400" b="1" dirty="0"/>
              <a:t>에 대해서 학습했습니다</a:t>
            </a:r>
            <a:r>
              <a:rPr lang="en-US" altLang="ko-KR" sz="1400" b="1" dirty="0"/>
              <a:t>. Hidden state</a:t>
            </a:r>
            <a:r>
              <a:rPr lang="ko-KR" altLang="en-US" sz="1400" b="1" dirty="0"/>
              <a:t>을 기억하여 </a:t>
            </a:r>
            <a:r>
              <a:rPr lang="en-US" altLang="ko-KR" sz="1400" b="1" dirty="0"/>
              <a:t>step </a:t>
            </a:r>
            <a:r>
              <a:rPr lang="ko-KR" altLang="en-US" sz="1400" b="1" dirty="0"/>
              <a:t>단위로 처리합니다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소실 될 수 있는 </a:t>
            </a:r>
            <a:r>
              <a:rPr lang="en-US" altLang="ko-KR" sz="1400" b="1" dirty="0"/>
              <a:t>gradient</a:t>
            </a:r>
            <a:r>
              <a:rPr lang="ko-KR" altLang="en-US" sz="1400" b="1" dirty="0"/>
              <a:t>를 중간중간 가중치를 </a:t>
            </a:r>
            <a:r>
              <a:rPr lang="en-US" altLang="ko-KR" sz="1400" b="1" dirty="0"/>
              <a:t>Cell state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gate </a:t>
            </a:r>
            <a:r>
              <a:rPr lang="ko-KR" altLang="en-US" sz="1400" b="1" dirty="0"/>
              <a:t>형식으로 저장을 하여 장기 기억을 할 수 있도록 수정한 </a:t>
            </a:r>
            <a:r>
              <a:rPr lang="en-US" altLang="ko-KR" sz="1400" b="1" dirty="0"/>
              <a:t>LSTM </a:t>
            </a:r>
            <a:r>
              <a:rPr lang="ko-KR" altLang="en-US" sz="1400" b="1" dirty="0"/>
              <a:t>방식에 대해서도 알려주고 있습니다</a:t>
            </a:r>
            <a:r>
              <a:rPr lang="en-US" altLang="ko-KR" sz="1400" b="1" dirty="0"/>
              <a:t>. </a:t>
            </a:r>
          </a:p>
        </p:txBody>
      </p:sp>
      <p:pic>
        <p:nvPicPr>
          <p:cNvPr id="9" name="그림 8" descr="텍스트, 도표, 스크린샷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14ED28-3CD6-B6CB-0F78-6C6100044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" y="2306917"/>
            <a:ext cx="5741942" cy="322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E4ED2-C2EF-CF4F-B1CF-CF3DBBC7B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A9909-3666-F1B0-9CA5-31A8333B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딥러닝 기초 </a:t>
            </a:r>
            <a:r>
              <a:rPr lang="en-US" altLang="ko-KR" b="1" dirty="0"/>
              <a:t>11, 12</a:t>
            </a:r>
            <a:r>
              <a:rPr lang="ko-KR" altLang="en-US" b="1" dirty="0"/>
              <a:t>강 수강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E7EABE-C9C6-2B33-6B64-E3B5998D3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11, 12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A77098-E3C1-D1CD-6600-2BD638D22D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AE624-E49D-BE2E-635D-97D06E345F37}"/>
              </a:ext>
            </a:extLst>
          </p:cNvPr>
          <p:cNvSpPr txBox="1"/>
          <p:nvPr/>
        </p:nvSpPr>
        <p:spPr>
          <a:xfrm>
            <a:off x="492577" y="4984056"/>
            <a:ext cx="5352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11</a:t>
            </a:r>
            <a:r>
              <a:rPr lang="ko-KR" altLang="en-US" sz="1400" b="1" dirty="0"/>
              <a:t>강에서는 이미지를 분류하기 위한 </a:t>
            </a:r>
            <a:r>
              <a:rPr lang="en-US" altLang="ko-KR" sz="1400" b="1" dirty="0"/>
              <a:t>semantic segmentation</a:t>
            </a:r>
            <a:r>
              <a:rPr lang="ko-KR" altLang="en-US" sz="1400" b="1" dirty="0"/>
              <a:t>을 학습했습니다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또한 </a:t>
            </a:r>
            <a:r>
              <a:rPr lang="en-US" altLang="ko-KR" sz="1400" b="1" dirty="0"/>
              <a:t>BBOX</a:t>
            </a:r>
            <a:r>
              <a:rPr lang="ko-KR" altLang="en-US" sz="1400" b="1" dirty="0"/>
              <a:t>를 생성하기 위한 </a:t>
            </a:r>
            <a:r>
              <a:rPr lang="en-US" altLang="ko-KR" sz="1400" b="1" dirty="0"/>
              <a:t>R-CNN</a:t>
            </a:r>
            <a:r>
              <a:rPr lang="ko-KR" altLang="en-US" sz="1400" b="1" dirty="0"/>
              <a:t>에 대해서도 학습했습니다</a:t>
            </a:r>
            <a:r>
              <a:rPr lang="en-US" altLang="ko-KR" sz="1400" b="1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1A32A-1CA1-5A86-22AA-A4E1C730FC35}"/>
              </a:ext>
            </a:extLst>
          </p:cNvPr>
          <p:cNvSpPr txBox="1"/>
          <p:nvPr/>
        </p:nvSpPr>
        <p:spPr>
          <a:xfrm>
            <a:off x="6347013" y="5009754"/>
            <a:ext cx="5222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12</a:t>
            </a:r>
            <a:r>
              <a:rPr lang="ko-KR" altLang="en-US" sz="1400" b="1" dirty="0"/>
              <a:t>강에서는 </a:t>
            </a:r>
            <a:r>
              <a:rPr lang="ko-KR" altLang="en-US" sz="1400" b="1" dirty="0" err="1"/>
              <a:t>딥러닝을</a:t>
            </a:r>
            <a:r>
              <a:rPr lang="ko-KR" altLang="en-US" sz="1400" b="1" dirty="0"/>
              <a:t> 통한 학습된 이미지를 생성하고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생성된 이미지를 시각화 하는 방법에 대해서 학습했습니다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방법보다는 어떠한 결과들이 나왔는지가 주된 내용이었습니다</a:t>
            </a:r>
            <a:r>
              <a:rPr lang="en-US" altLang="ko-KR" sz="1400" b="1" dirty="0"/>
              <a:t>.</a:t>
            </a:r>
          </a:p>
        </p:txBody>
      </p:sp>
      <p:pic>
        <p:nvPicPr>
          <p:cNvPr id="9" name="그림 8" descr="텍스트, 스크린샷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485060-D7C1-647B-AD4F-5AFF900A1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1679703"/>
            <a:ext cx="5641789" cy="3153025"/>
          </a:xfrm>
          <a:prstGeom prst="rect">
            <a:avLst/>
          </a:prstGeom>
        </p:spPr>
      </p:pic>
      <p:pic>
        <p:nvPicPr>
          <p:cNvPr id="12" name="그림 11" descr="텍스트, 도표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2DC30B-1EC4-1587-2918-1BEFFAAC1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35" y="1654964"/>
            <a:ext cx="5641789" cy="31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8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9A2E2-33F6-2E48-D052-0E6FBE9C7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6762-D717-ACAD-B347-4BD5BDFC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딥러닝 기초 </a:t>
            </a:r>
            <a:r>
              <a:rPr lang="en-US" altLang="ko-KR" b="1" dirty="0"/>
              <a:t>13</a:t>
            </a:r>
            <a:r>
              <a:rPr lang="ko-KR" altLang="en-US" b="1" dirty="0"/>
              <a:t>강 수강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85466-8F0C-9129-B841-4215C497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13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FE7CE-41C2-559D-BBE4-37E66B3CC4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E9E01-7E78-2509-36F0-F3F75DB6AA1B}"/>
              </a:ext>
            </a:extLst>
          </p:cNvPr>
          <p:cNvSpPr txBox="1"/>
          <p:nvPr/>
        </p:nvSpPr>
        <p:spPr>
          <a:xfrm>
            <a:off x="6347014" y="2700393"/>
            <a:ext cx="5540186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13</a:t>
            </a:r>
            <a:r>
              <a:rPr lang="ko-KR" altLang="en-US" sz="1400" b="1" dirty="0"/>
              <a:t>강에서는 데이터와 레이블이 주어진 상태에서 학습을 진행하는 방식인 </a:t>
            </a:r>
            <a:r>
              <a:rPr lang="en-US" altLang="ko-KR" sz="1400" b="1" dirty="0"/>
              <a:t>supervised learning</a:t>
            </a:r>
            <a:r>
              <a:rPr lang="ko-KR" altLang="en-US" sz="1400" b="1" dirty="0"/>
              <a:t>과 데이터만 주어진 상태에서 학습을 진행하는 </a:t>
            </a:r>
            <a:r>
              <a:rPr lang="en-US" altLang="ko-KR" sz="1400" b="1" dirty="0"/>
              <a:t>unsupervised learning </a:t>
            </a:r>
            <a:r>
              <a:rPr lang="ko-KR" altLang="en-US" sz="1400" b="1" dirty="0"/>
              <a:t>방식에 대해서 학습했습니다</a:t>
            </a:r>
            <a:r>
              <a:rPr lang="en-US" altLang="ko-KR" sz="1400" b="1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추가적으로 이미지 생성을 위한 모델인 </a:t>
            </a:r>
            <a:r>
              <a:rPr lang="en-US" altLang="ko-KR" sz="1400" b="1" dirty="0"/>
              <a:t>Pixel-RNN, Pixel-CNN,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VAE,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GAN</a:t>
            </a:r>
            <a:r>
              <a:rPr lang="ko-KR" altLang="en-US" sz="1400" b="1" dirty="0"/>
              <a:t>에 대해서 학습했습니다</a:t>
            </a:r>
            <a:r>
              <a:rPr lang="en-US" altLang="ko-KR" sz="1400" b="1"/>
              <a:t>.</a:t>
            </a:r>
            <a:endParaRPr lang="en-US" altLang="ko-KR" sz="1400" b="1" dirty="0"/>
          </a:p>
        </p:txBody>
      </p:sp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90FBEE-CEF2-2EB6-30F5-8C6A7DDB3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5" y="2043530"/>
            <a:ext cx="5667001" cy="31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6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902D1-9134-C2AC-BDE8-AAD0EFE21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37C65-1FE7-5270-8C4C-9C09A584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강화학습 </a:t>
            </a:r>
            <a:r>
              <a:rPr lang="en-US" altLang="ko-KR" b="1" dirty="0"/>
              <a:t>1</a:t>
            </a:r>
            <a:r>
              <a:rPr lang="ko-KR" altLang="en-US" b="1" dirty="0"/>
              <a:t>강 수강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6B812-1398-D44D-828A-C6A223BCE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49382-732F-7576-0290-1C04097D51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D00D4-EF5B-DDE2-FC47-95A0099B3FDD}"/>
              </a:ext>
            </a:extLst>
          </p:cNvPr>
          <p:cNvSpPr txBox="1"/>
          <p:nvPr/>
        </p:nvSpPr>
        <p:spPr>
          <a:xfrm>
            <a:off x="2474002" y="5099656"/>
            <a:ext cx="674196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강화학습 수강을 시작했습니다</a:t>
            </a:r>
            <a:r>
              <a:rPr lang="en-US" altLang="ko-KR" sz="1400" b="1" dirty="0"/>
              <a:t>. 1</a:t>
            </a:r>
            <a:r>
              <a:rPr lang="ko-KR" altLang="en-US" sz="1400" b="1" dirty="0"/>
              <a:t>강의 내용은 강화학습에 대한 전체적인 개요입니다</a:t>
            </a:r>
            <a:r>
              <a:rPr lang="en-US" altLang="ko-KR" sz="1400" b="1" dirty="0"/>
              <a:t>. Agent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environment, observation, reward, action</a:t>
            </a:r>
            <a:r>
              <a:rPr lang="ko-KR" altLang="en-US" sz="1400" b="1" dirty="0"/>
              <a:t>에 대한 간단한 개념 설명이었습니다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또한 </a:t>
            </a:r>
            <a:r>
              <a:rPr lang="en-US" altLang="ko-KR" sz="1400" b="1" dirty="0"/>
              <a:t>Markov</a:t>
            </a:r>
            <a:r>
              <a:rPr lang="ko-KR" altLang="en-US" sz="1400" b="1" dirty="0"/>
              <a:t>에 대한 간단한 개념도 학습했습니다</a:t>
            </a:r>
            <a:r>
              <a:rPr lang="en-US" altLang="ko-KR" sz="1400" b="1"/>
              <a:t>.</a:t>
            </a:r>
            <a:endParaRPr lang="en-US" altLang="ko-KR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848ACE-6A57-00D5-D8AD-52293013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40" y="1340610"/>
            <a:ext cx="7087093" cy="37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3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4949</TotalTime>
  <Words>374</Words>
  <Application>Microsoft Office PowerPoint</Application>
  <PresentationFormat>와이드스크린</PresentationFormat>
  <Paragraphs>36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나눔고딕OTF</vt:lpstr>
      <vt:lpstr>나눔명조OTF ExtraBold</vt:lpstr>
      <vt:lpstr>나눔스퀘어OTF_ac</vt:lpstr>
      <vt:lpstr>마루 부리OTF 굵은</vt:lpstr>
      <vt:lpstr>마루 부리OTF 조금굵은</vt:lpstr>
      <vt:lpstr>맑은 고딕</vt:lpstr>
      <vt:lpstr>Arial</vt:lpstr>
      <vt:lpstr>Franklin Gothic Demi Cond</vt:lpstr>
      <vt:lpstr>Office 테마</vt:lpstr>
      <vt:lpstr>25.03.13</vt:lpstr>
      <vt:lpstr>딥러닝 기초 4, 5강 수강</vt:lpstr>
      <vt:lpstr>딥러닝 기초 6, 7강 수강</vt:lpstr>
      <vt:lpstr>딥러닝 기초 8, 9강 수강</vt:lpstr>
      <vt:lpstr>딥러닝 기초 10강 수강</vt:lpstr>
      <vt:lpstr>딥러닝 기초 11, 12강 수강</vt:lpstr>
      <vt:lpstr>딥러닝 기초 13강 수강</vt:lpstr>
      <vt:lpstr>강화학습 1강 수강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부제목 입력</dc:title>
  <dc:creator>권나현</dc:creator>
  <cp:lastModifiedBy>민우 조</cp:lastModifiedBy>
  <cp:revision>24</cp:revision>
  <dcterms:created xsi:type="dcterms:W3CDTF">2023-07-20T19:53:34Z</dcterms:created>
  <dcterms:modified xsi:type="dcterms:W3CDTF">2025-03-15T15:01:58Z</dcterms:modified>
</cp:coreProperties>
</file>